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7099300" cy="102346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65" autoAdjust="0"/>
    <p:restoredTop sz="94660"/>
  </p:normalViewPr>
  <p:slideViewPr>
    <p:cSldViewPr>
      <p:cViewPr varScale="1">
        <p:scale>
          <a:sx n="77" d="100"/>
          <a:sy n="77" d="100"/>
        </p:scale>
        <p:origin x="442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5D1F0-A2AE-4820-BD38-6B5628E592B1}" type="datetimeFigureOut">
              <a:rPr lang="ru-RU" smtClean="0"/>
              <a:t>24.10.2018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12771-1FF8-43EC-93CB-31A084F7FE0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5D1F0-A2AE-4820-BD38-6B5628E592B1}" type="datetimeFigureOut">
              <a:rPr lang="ru-RU" smtClean="0"/>
              <a:t>24.10.2018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12771-1FF8-43EC-93CB-31A084F7FE0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5D1F0-A2AE-4820-BD38-6B5628E592B1}" type="datetimeFigureOut">
              <a:rPr lang="ru-RU" smtClean="0"/>
              <a:t>24.10.2018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12771-1FF8-43EC-93CB-31A084F7FE0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5D1F0-A2AE-4820-BD38-6B5628E592B1}" type="datetimeFigureOut">
              <a:rPr lang="ru-RU" smtClean="0"/>
              <a:t>24.10.2018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12771-1FF8-43EC-93CB-31A084F7FE0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5D1F0-A2AE-4820-BD38-6B5628E592B1}" type="datetimeFigureOut">
              <a:rPr lang="ru-RU" smtClean="0"/>
              <a:t>24.10.2018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12771-1FF8-43EC-93CB-31A084F7FE0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5D1F0-A2AE-4820-BD38-6B5628E592B1}" type="datetimeFigureOut">
              <a:rPr lang="ru-RU" smtClean="0"/>
              <a:t>24.10.2018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12771-1FF8-43EC-93CB-31A084F7FE0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5D1F0-A2AE-4820-BD38-6B5628E592B1}" type="datetimeFigureOut">
              <a:rPr lang="ru-RU" smtClean="0"/>
              <a:t>24.10.2018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12771-1FF8-43EC-93CB-31A084F7FE0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5D1F0-A2AE-4820-BD38-6B5628E592B1}" type="datetimeFigureOut">
              <a:rPr lang="ru-RU" smtClean="0"/>
              <a:t>24.10.2018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12771-1FF8-43EC-93CB-31A084F7FE0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5D1F0-A2AE-4820-BD38-6B5628E592B1}" type="datetimeFigureOut">
              <a:rPr lang="ru-RU" smtClean="0"/>
              <a:t>24.10.2018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12771-1FF8-43EC-93CB-31A084F7FE0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5D1F0-A2AE-4820-BD38-6B5628E592B1}" type="datetimeFigureOut">
              <a:rPr lang="ru-RU" smtClean="0"/>
              <a:t>24.10.2018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12771-1FF8-43EC-93CB-31A084F7FE0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5D1F0-A2AE-4820-BD38-6B5628E592B1}" type="datetimeFigureOut">
              <a:rPr lang="ru-RU" smtClean="0"/>
              <a:t>24.10.2018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12771-1FF8-43EC-93CB-31A084F7FE0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75D1F0-A2AE-4820-BD38-6B5628E592B1}" type="datetimeFigureOut">
              <a:rPr lang="ru-RU" smtClean="0"/>
              <a:t>24.10.2018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212771-1FF8-43EC-93CB-31A084F7FE0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285860"/>
            <a:ext cx="7772400" cy="1470025"/>
          </a:xfrm>
        </p:spPr>
        <p:txBody>
          <a:bodyPr>
            <a:noAutofit/>
          </a:bodyPr>
          <a:lstStyle/>
          <a:p>
            <a:r>
              <a:rPr lang="ru-RU" sz="54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Философия </a:t>
            </a:r>
            <a:r>
              <a:rPr lang="ru-RU" sz="54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4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4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древних </a:t>
            </a:r>
            <a:r>
              <a:rPr lang="ru-RU" sz="54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греков </a:t>
            </a:r>
            <a:r>
              <a:rPr lang="ru-RU" sz="54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4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4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</a:t>
            </a:r>
            <a:r>
              <a:rPr lang="ru-RU" sz="54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духовным практикам </a:t>
            </a:r>
            <a:r>
              <a:rPr lang="ru-RU" sz="54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4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4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54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далее</a:t>
            </a:r>
            <a:r>
              <a:rPr lang="ru-RU" sz="5400" dirty="0">
                <a:solidFill>
                  <a:srgbClr val="0070C0"/>
                </a:solidFill>
              </a:rPr>
              <a:t/>
            </a:r>
            <a:br>
              <a:rPr lang="ru-RU" sz="5400" dirty="0">
                <a:solidFill>
                  <a:srgbClr val="0070C0"/>
                </a:solidFill>
              </a:rPr>
            </a:br>
            <a:endParaRPr lang="ru-RU" sz="5400" dirty="0">
              <a:solidFill>
                <a:srgbClr val="0070C0"/>
              </a:solidFill>
            </a:endParaRPr>
          </a:p>
        </p:txBody>
      </p:sp>
      <p:pic>
        <p:nvPicPr>
          <p:cNvPr id="4" name="Рисунок 3" descr="C:\Users\Peresvet\Downloads\наука о человеке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981536"/>
            <a:ext cx="2179107" cy="300762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Peresvet\Downloads\Несмелов В.И.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924944"/>
            <a:ext cx="2302024" cy="31208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64" y="2928934"/>
            <a:ext cx="5686436" cy="1143000"/>
          </a:xfrm>
        </p:spPr>
        <p:txBody>
          <a:bodyPr>
            <a:noAutofit/>
          </a:bodyPr>
          <a:lstStyle/>
          <a:p>
            <a:pPr algn="just"/>
            <a:r>
              <a:rPr lang="ru-RU" sz="2000" b="1" i="1" dirty="0" err="1"/>
              <a:t>Битехтина</a:t>
            </a:r>
            <a:r>
              <a:rPr lang="ru-RU" sz="2000" b="1" i="1" dirty="0"/>
              <a:t> Любовь Дмитриевна, </a:t>
            </a:r>
            <a:r>
              <a:rPr lang="ru-RU" sz="2000" i="1" dirty="0"/>
              <a:t>д.ф.н., профессор, со руководителя модальности «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Религиозно-ориентированная</a:t>
            </a:r>
            <a:r>
              <a:rPr lang="ru-RU" sz="2000" i="1" dirty="0"/>
              <a:t> психотерапия» Общероссийской профессиональной психотерапевтической лиги и Национальной </a:t>
            </a:r>
            <a:r>
              <a:rPr lang="ru-RU" sz="2000" i="1" dirty="0" err="1"/>
              <a:t>саморегулируемой</a:t>
            </a:r>
            <a:r>
              <a:rPr lang="ru-RU" sz="2000" i="1" dirty="0"/>
              <a:t> организации ассоциации «Союз психотерапевтов и психологов»; академик РНАН, руководитель отделения духовной и психологической безопасности человека; Россия, Москва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en-US" sz="2000" i="1" dirty="0"/>
              <a:t>L</a:t>
            </a:r>
            <a:r>
              <a:rPr lang="ru-RU" sz="2000" i="1" dirty="0"/>
              <a:t>-</a:t>
            </a:r>
            <a:r>
              <a:rPr lang="en-US" sz="2000" i="1" dirty="0" err="1"/>
              <a:t>bitehtina</a:t>
            </a:r>
            <a:r>
              <a:rPr lang="ru-RU" sz="2000" i="1" dirty="0"/>
              <a:t>@</a:t>
            </a:r>
            <a:r>
              <a:rPr lang="en-US" sz="2000" i="1" dirty="0" err="1"/>
              <a:t>yandex</a:t>
            </a:r>
            <a:r>
              <a:rPr lang="ru-RU" sz="2000" i="1" dirty="0"/>
              <a:t>.</a:t>
            </a:r>
            <a:r>
              <a:rPr lang="en-US" sz="2000" i="1" dirty="0" err="1"/>
              <a:t>ru</a:t>
            </a:r>
            <a:r>
              <a:rPr lang="ru-RU" sz="2000" i="1" dirty="0"/>
              <a:t>, +79032990998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pic>
        <p:nvPicPr>
          <p:cNvPr id="5" name="Рисунок 4" descr="SAM_3056_пуб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1071546"/>
            <a:ext cx="2753610" cy="428628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474673"/>
            <a:ext cx="8229600" cy="45259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Аннотация: </a:t>
            </a: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Доклад имеет 4 части. Введение – встреча с русской религиозной антропологией и психологией 19 века. 1 часть-понимание философии древними греками, как два типа и линии развития древнегреческой мысли: мудрость, как любовь к знанию(Аристотель), мудрость, как любовь к мудрости(Сократ); 2 часть-эра неклассической философии и антропологии, как связь и продолжение второго типа мудрости, определяемая, как практики себя, заботой о себе в совершенствовании и самопознании; 3 часть – современный метаязык </a:t>
            </a:r>
            <a:r>
              <a:rPr lang="ru-RU" sz="1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синергийной</a:t>
            </a: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мета антропологии С.С. </a:t>
            </a:r>
            <a:r>
              <a:rPr lang="ru-RU" sz="1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Хоружего</a:t>
            </a: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основе православной традиции исихазма в приложении к психотерапевтическим практикам и духовной жизни; 4 часть-Классификация антропологических трендов институтом </a:t>
            </a:r>
            <a:r>
              <a:rPr lang="ru-RU" sz="1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синергийной</a:t>
            </a: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антропологии.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Ключевые слова: </a:t>
            </a: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мудрость, духовные практики, психотерапевтические практики, </a:t>
            </a:r>
            <a:r>
              <a:rPr lang="ru-RU" sz="1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синергийная</a:t>
            </a: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антропология, антропологическая граница, размыкание, концепт, </a:t>
            </a:r>
            <a:r>
              <a:rPr lang="ru-RU" sz="1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дискурс</a:t>
            </a: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Philosophy of ancient Greeks to spirituality and further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1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Bitekhtina</a:t>
            </a:r>
            <a:r>
              <a:rPr lang="en-US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Lyubov</a:t>
            </a:r>
            <a:r>
              <a:rPr lang="en-US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Dmitrievna</a:t>
            </a:r>
            <a:r>
              <a:rPr lang="en-US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en-US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doc. philosopher. Sciences, Professor,  from the head of a modality "The religious focused psychotherapy" the All-Russian professional psychotherapeutic league and National self-regulatory organization of "Union of Psychotherapists and Psychologists" association; academician of RNAN, head of office of spiritual and psychological safety of the person; Russia,</a:t>
            </a:r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Moscow,     L-bitehtina@yandex.ru, +79032990998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1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Abstract</a:t>
            </a:r>
            <a:r>
              <a:rPr lang="en-US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report has four parts. Introduction – meeting with Russian religious anthropology and </a:t>
            </a:r>
            <a:r>
              <a:rPr lang="en-US" sz="1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psikhologiya</a:t>
            </a:r>
            <a:r>
              <a:rPr lang="en-US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19th century. </a:t>
            </a:r>
            <a:r>
              <a:rPr lang="en-BZ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 1-understanding the philosophy of the ancient Greeks, as two types and lines of development of ancient Greek thought: wisdom, as the love for knowledge(Aristotle), wisdom, as the love of wisdom(Socrates); part 2-the era of non-classical philosophy and anthropology of communications and the continuation of the second type of wisdom, defined as the practice itself, taking care of yourself to improve and self-knowledge; part 3 – contemporary meta-language meta synergetic anthropology S. S. </a:t>
            </a:r>
            <a:r>
              <a:rPr lang="en-BZ" sz="1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Horuzhego</a:t>
            </a:r>
            <a:r>
              <a:rPr lang="en-BZ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based on the Orthodox tradition of </a:t>
            </a:r>
            <a:r>
              <a:rPr lang="en-BZ" sz="1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Hesychasm</a:t>
            </a:r>
            <a:r>
              <a:rPr lang="en-BZ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the Annex to psychotherapeutic practices and the spiritual life; part 4-Classification of </a:t>
            </a:r>
            <a:r>
              <a:rPr lang="en-BZ" sz="1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anthropоlоgicheskikh</a:t>
            </a:r>
            <a:r>
              <a:rPr lang="en-BZ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trends by the Institute of synergetic anthropology.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words:</a:t>
            </a:r>
            <a:r>
              <a:rPr lang="en-US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wisdom, spirituality, psychotherapeutic </a:t>
            </a:r>
            <a:r>
              <a:rPr lang="en-US" sz="1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practicians</a:t>
            </a:r>
            <a:r>
              <a:rPr lang="en-US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sinergiyny</a:t>
            </a:r>
            <a:r>
              <a:rPr lang="en-US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anthropology, anthropological border, disconnection, concept, discourse 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b="1" i="1" dirty="0" err="1"/>
              <a:t>Поиски</a:t>
            </a:r>
            <a:r>
              <a:rPr lang="en-US" sz="2800" b="1" i="1" dirty="0"/>
              <a:t> </a:t>
            </a:r>
            <a:r>
              <a:rPr lang="en-US" sz="2800" b="1" i="1" dirty="0" err="1"/>
              <a:t>субъективного</a:t>
            </a:r>
            <a:r>
              <a:rPr lang="en-US" sz="2800" b="1" i="1" dirty="0"/>
              <a:t> </a:t>
            </a:r>
            <a:r>
              <a:rPr lang="en-US" sz="2800" b="1" i="1" dirty="0" err="1"/>
              <a:t>или</a:t>
            </a:r>
            <a:r>
              <a:rPr lang="en-US" sz="2800" b="1" i="1" dirty="0"/>
              <a:t> «</a:t>
            </a:r>
            <a:r>
              <a:rPr lang="en-US" sz="2800" b="1" i="1" dirty="0" err="1"/>
              <a:t>ничто</a:t>
            </a:r>
            <a:r>
              <a:rPr lang="en-US" sz="2800" b="1" i="1" dirty="0"/>
              <a:t>»? </a:t>
            </a:r>
            <a:r>
              <a:rPr lang="en-US" sz="2800" b="1" i="1" dirty="0" err="1"/>
              <a:t>Мартин</a:t>
            </a:r>
            <a:r>
              <a:rPr lang="en-US" sz="2800" b="1" i="1" dirty="0"/>
              <a:t> </a:t>
            </a:r>
            <a:r>
              <a:rPr lang="en-US" sz="2800" b="1" i="1" dirty="0" err="1"/>
              <a:t>Хайдеггер</a:t>
            </a:r>
            <a:r>
              <a:rPr lang="en-US" sz="2800" b="1" i="1" dirty="0"/>
              <a:t> «</a:t>
            </a:r>
            <a:r>
              <a:rPr lang="en-US" sz="2800" b="1" i="1" dirty="0" err="1"/>
              <a:t>Почему</a:t>
            </a:r>
            <a:r>
              <a:rPr lang="en-US" sz="2800" b="1" i="1" dirty="0"/>
              <a:t> </a:t>
            </a:r>
            <a:r>
              <a:rPr lang="en-US" sz="2800" b="1" i="1" dirty="0" err="1"/>
              <a:t>все</a:t>
            </a:r>
            <a:r>
              <a:rPr lang="en-US" sz="2800" b="1" i="1" dirty="0"/>
              <a:t> </a:t>
            </a:r>
            <a:r>
              <a:rPr lang="en-US" sz="2800" b="1" i="1" dirty="0" err="1"/>
              <a:t>спрашивают</a:t>
            </a:r>
            <a:r>
              <a:rPr lang="en-US" sz="2800" b="1" i="1" dirty="0"/>
              <a:t> о, </a:t>
            </a:r>
            <a:r>
              <a:rPr lang="en-US" sz="2800" b="1" i="1" dirty="0" err="1"/>
              <a:t>бытии</a:t>
            </a:r>
            <a:r>
              <a:rPr lang="en-US" sz="2800" b="1" i="1" dirty="0"/>
              <a:t>- а </a:t>
            </a:r>
            <a:r>
              <a:rPr lang="en-US" sz="2800" b="1" i="1" dirty="0" err="1"/>
              <a:t>не</a:t>
            </a:r>
            <a:r>
              <a:rPr lang="en-US" sz="2800" b="1" i="1" dirty="0"/>
              <a:t> </a:t>
            </a:r>
            <a:r>
              <a:rPr lang="en-US" sz="2800" b="1" i="1" dirty="0" err="1"/>
              <a:t>ничто</a:t>
            </a:r>
            <a:r>
              <a:rPr lang="en-US" sz="2800" b="1" i="1" dirty="0"/>
              <a:t>?»</a:t>
            </a:r>
            <a:r>
              <a:rPr lang="en-US" sz="2800" dirty="0"/>
              <a:t> 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86182" y="1714488"/>
            <a:ext cx="4900618" cy="5043510"/>
          </a:xfrm>
        </p:spPr>
        <p:txBody>
          <a:bodyPr>
            <a:normAutofit fontScale="40000" lnSpcReduction="20000"/>
          </a:bodyPr>
          <a:lstStyle/>
          <a:p>
            <a:pPr algn="just">
              <a:buNone/>
            </a:pPr>
            <a:r>
              <a:rPr lang="ru-R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Наше поколение в 20 в. не знало, что такое субъективная психология, но хорошо осваивала объективную. Субъективность манила, была далекой и неосуществимой мечтой каждого. Мы получали эту субъективность из литературы серебряного века и текстов по религиозной философии, но психологу там </a:t>
            </a:r>
            <a:r>
              <a:rPr lang="ru-RU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все-равно</a:t>
            </a:r>
            <a:r>
              <a:rPr lang="ru-R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хватало человека и о человеке. Не хватало процесса познания себя. Даже познакомившись с аскетической литературой святых отцов, мы нашли методологию, ее красоту, строгость и четкость, ее методическую целостность и компетентность, но психологии не нашли. Не нашли переживание той субъективности, иронично называемой буржуазной, где носятся с человеком, ценят его чувства, его тонкую организацию, лечат его раны, травмы и не клянут за промахи и ошибки. Но пришел западный психоанализ и всех удовлетворил, кроме тех, кто помимо субъективности искал еще и объективную духовную реальность, имеющую свою историю и Провидение.</a:t>
            </a:r>
          </a:p>
          <a:p>
            <a:pPr algn="just">
              <a:buNone/>
            </a:pPr>
            <a:r>
              <a:rPr lang="ru-RU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тут случилось невероятное, произошло открытие, встреча с русской психологией 19 века, ее авторами и шедеврами, по-иному не скажешь. Содержание, манера рассуждения, смысловые оценки, предлагаемый </a:t>
            </a:r>
            <a:r>
              <a:rPr lang="ru-RU" sz="3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дискурс</a:t>
            </a:r>
            <a:r>
              <a:rPr lang="ru-R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все было гениально, который не только не потерял своего значения, но оказался на острие современных антропологических проблем религиозной мысли. Об этом и реч</a:t>
            </a:r>
            <a:r>
              <a:rPr lang="ru-RU" sz="3500" dirty="0"/>
              <a:t>ь! </a:t>
            </a:r>
          </a:p>
          <a:p>
            <a:endParaRPr lang="ru-RU" dirty="0"/>
          </a:p>
        </p:txBody>
      </p:sp>
      <p:pic>
        <p:nvPicPr>
          <p:cNvPr id="5" name="Рисунок 4" descr="C:\Users\Peresvet\Downloads\хайдеггер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307"/>
          <a:stretch>
            <a:fillRect/>
          </a:stretch>
        </p:blipFill>
        <p:spPr bwMode="auto">
          <a:xfrm>
            <a:off x="425151" y="1694204"/>
            <a:ext cx="3361031" cy="46871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i="1" dirty="0"/>
              <a:t>О </a:t>
            </a:r>
            <a:r>
              <a:rPr lang="en-US" sz="2800" b="1" i="1" dirty="0" err="1"/>
              <a:t>человечности</a:t>
            </a:r>
            <a:r>
              <a:rPr lang="en-US" sz="2800" b="1" i="1" dirty="0"/>
              <a:t> и </a:t>
            </a:r>
            <a:r>
              <a:rPr lang="en-US" sz="2800" b="1" i="1" dirty="0" err="1"/>
              <a:t>Конфуции</a:t>
            </a:r>
            <a:r>
              <a:rPr lang="en-US" sz="2800" b="1" i="1" dirty="0"/>
              <a:t>, </a:t>
            </a:r>
            <a:r>
              <a:rPr lang="en-US" sz="2800" b="1" i="1" dirty="0" err="1"/>
              <a:t>который</a:t>
            </a:r>
            <a:r>
              <a:rPr lang="en-US" sz="2800" b="1" i="1" dirty="0"/>
              <a:t> </a:t>
            </a:r>
            <a:r>
              <a:rPr lang="en-US" sz="2800" b="1" i="1" dirty="0" err="1"/>
              <a:t>начал</a:t>
            </a:r>
            <a:r>
              <a:rPr lang="en-US" sz="2800" b="1" i="1" dirty="0"/>
              <a:t> с </a:t>
            </a:r>
            <a:r>
              <a:rPr lang="en-US" sz="2800" b="1" i="1" dirty="0" err="1"/>
              <a:t>ничто</a:t>
            </a:r>
            <a:r>
              <a:rPr lang="en-US" sz="2800" b="1" i="1" dirty="0"/>
              <a:t>, с </a:t>
            </a:r>
            <a:r>
              <a:rPr lang="en-US" sz="2800" b="1" i="1" dirty="0" err="1"/>
              <a:t>пустоты</a:t>
            </a:r>
            <a:r>
              <a:rPr lang="en-US" sz="2800" b="1" i="1" dirty="0"/>
              <a:t>, </a:t>
            </a:r>
            <a:r>
              <a:rPr lang="en-US" sz="2800" b="1" i="1" dirty="0" err="1"/>
              <a:t>потому</a:t>
            </a:r>
            <a:r>
              <a:rPr lang="en-US" sz="2800" b="1" i="1" dirty="0"/>
              <a:t> и </a:t>
            </a:r>
            <a:r>
              <a:rPr lang="en-US" sz="2800" b="1" i="1" dirty="0" err="1" smtClean="0"/>
              <a:t>скорбел</a:t>
            </a:r>
            <a:r>
              <a:rPr lang="ru-RU" sz="2800" b="1" i="1" dirty="0" smtClean="0"/>
              <a:t>.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4286256"/>
            <a:ext cx="8358246" cy="2428892"/>
          </a:xfrm>
        </p:spPr>
        <p:txBody>
          <a:bodyPr>
            <a:normAutofit fontScale="85000" lnSpcReduction="20000"/>
          </a:bodyPr>
          <a:lstStyle/>
          <a:p>
            <a:pPr algn="just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Сократ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думал, что благо человека заключается в самом человеке, что и есть именно сам человек в его человечности. «Весь мир есть совершенное ничтожество в сравнении с человеком, потому что ни за какие сокровища мира нельзя купить того, что составляет существо человека, - нельзя купить живого человеческого духа» [В.И. Несмелов, 1]. </a:t>
            </a:r>
          </a:p>
          <a:p>
            <a:pPr algn="just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Таким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образом, человечность, как особое интегративное состояние гуманности и есть носитель живого человеческого духа, который раскрывается в его деятельности, одухотворяя ее своим присутствием и наличием, явленной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представленностью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И, как это не банально звучит, но еще Конфуций (551г.-479г.) до Рождества Христова скорбел об отсутствии в этом мире гуманности, а в человеке человечности, несмотря на все его старания на пути совершенств себя и мира.  Этой скорбью, великий мыслитель приуготовлял и прозревал приход Иисуса Христа, Его искупительную жертву за человека, за восстановление в нем человечества, ставшее способным осуществить гуманность и милость вопреки всему.  </a:t>
            </a:r>
          </a:p>
          <a:p>
            <a:endParaRPr lang="ru-RU" sz="1800" dirty="0"/>
          </a:p>
        </p:txBody>
      </p:sp>
      <p:pic>
        <p:nvPicPr>
          <p:cNvPr id="4" name="Рисунок 3" descr="Мудрые цитаты Конфуция (2 фото)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56" y="1357298"/>
            <a:ext cx="5286412" cy="28575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dirty="0"/>
              <a:t> Практики себя и Мишель Фуко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4357694"/>
            <a:ext cx="8229600" cy="3071834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греков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еще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пошло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что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свойственно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человеку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его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человечеству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осуществляет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стремлении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совершенств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познания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себя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самореализации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актуализации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таком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условии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практика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жизни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древней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Греции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служила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подлинным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обнаружением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духа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религиозного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философского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Есть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три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вида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мировоззрения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религиозное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философское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научное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Исторически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одно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выводимо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другого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форме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дискурса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или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высказывания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древних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мыслителей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быть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философом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означало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вести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добродетельную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жизнь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стяжать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добродетели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Мишелю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Фуко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философские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практики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существовали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1000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лет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4-ого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века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нашей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эры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обозначаемые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как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практики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себя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имеющие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два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принципа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познай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себя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позаботься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себе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Философские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практики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древних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греков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были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освоены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христианскими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подвижниками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переплавлены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ими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опыте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Южной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Фиваиды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положены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основу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Святоотеческой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традиции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Православия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C:\Users\Peresvet\Downloads\Фуко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04" y="1000108"/>
            <a:ext cx="5940425" cy="33413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dirty="0"/>
              <a:t>Этика, добродетельный путь к счастью.</a:t>
            </a:r>
            <a:r>
              <a:rPr lang="ru-RU" sz="2800" dirty="0"/>
              <a:t> </a:t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10496"/>
            <a:ext cx="8229600" cy="3955008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Забота о себе,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как более емкий жизненный принцип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включал в себя и познание себя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являющийся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смысловым ядром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усовершенствования в себе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человечности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Совершенствование же в себе человечности определяло философу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научиться и научить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людей добру и удалить их от зла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что означало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разъяснить человеку его самого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раскрыть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смысл его жизни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создать живое определение его деятельности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Это конечно была нравственная философия, далекая от той научности, которую мы теперь знаем.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Этика, которая тогда главенствовала смело отвергала другие любые науки бесполезные для добродетели, не могущие научить человека быть счастливым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Такой была почва, из которой возникали умственные интересы и цели, которой они регулировались.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Наш вопрос и рассуждение обращено к интегративному подходу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который лежит на стыке знаний философских, богословских, научных. На стыке целостного понимания человека, как дух, душа, тело. 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995586"/>
            <a:ext cx="8784976" cy="301491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i="1" dirty="0"/>
              <a:t>Наука и философия борьба за человечность, Платон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929066"/>
            <a:ext cx="8229600" cy="2757494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Следует заметить, что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философские интересы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всегда рождаются в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запросах жизни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выработке ее идеалов,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создании человека через формирование его мировоззрения, картины мира. Тогда как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научные интересы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возникают в удовлетворении постоянной любознательности, направленной к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созданию ученого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его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профессионального призвания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Это разное отношение и взгляд на человека.  Нам это мало понятно, но задаваемые различия хорошо понимала школа Сократа, Пифагора, Платона и стоиков.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Наука давала знания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этом ее не отрицали, но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философия делала человека мудрецом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None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Интересно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то, что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наука изучала человека и называлась антропологией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где было установлено положение, что «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 - мера всех вещей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 Тогда как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философия априори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выходила из другого положения «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мера всех вещей - есть Бог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и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 человека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лежит в том каково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его призвание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Наука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изучала, что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человек есть по природе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философия - развитие ее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идеалу человечности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уподобление Богу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(Платон), посмертное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обожествление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(пифагорейцы).</a:t>
            </a:r>
          </a:p>
          <a:p>
            <a:endParaRPr lang="ru-RU" dirty="0"/>
          </a:p>
        </p:txBody>
      </p:sp>
      <p:pic>
        <p:nvPicPr>
          <p:cNvPr id="4" name="Рисунок 3" descr="C:\Users\Peresvet\Downloads\Платон и аристотель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32" y="1142984"/>
            <a:ext cx="5192940" cy="25717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i="1" dirty="0"/>
              <a:t>Общая наука о бытии, </a:t>
            </a:r>
            <a:r>
              <a:rPr lang="ru-RU" sz="2800" b="1" i="1" dirty="0" smtClean="0"/>
              <a:t/>
            </a:r>
            <a:br>
              <a:rPr lang="ru-RU" sz="2800" b="1" i="1" dirty="0" smtClean="0"/>
            </a:br>
            <a:r>
              <a:rPr lang="ru-RU" sz="2800" b="1" i="1" dirty="0" smtClean="0"/>
              <a:t>Аристотель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00496" y="1357298"/>
            <a:ext cx="4686304" cy="4929222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sz="1400" dirty="0"/>
              <a:t>Но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наступила эра Аристотеля, выразителя научного сознания и процесса развития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науки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вообще,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знание последних причин бытия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Отсюда философия стала и есть общая наука, имеющая своим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предметом бытие, как единое целое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исследующая как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первонаука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неизвестное бытие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 связи с этими обстоятельствами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она образовалась как идея науки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не наукой в действительности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что может быть только в будущем. В дальнейшем из </a:t>
            </a:r>
            <a:r>
              <a:rPr lang="ru-RU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первонауки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были выделены отдельные ветви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их стало три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 они суть ее осуществления. Если положение, выдвинутое Аристотелем о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тождестве науки и философии верно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то само собой понятно, что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ученый есть вместе с тем и философ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buNone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Поэтому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Аристотеля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философы все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математики, астрономы, физики, психологи, богословы не в предметном конечно своем занятии, а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осмыслении явления бытия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Философия была осуществлением идей науки, наукой вообще, как познание общих начал бытия.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характеру вопросов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она являлась первой философией, а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решению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этих вопросов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она была метафизикой по мнению В. И. Несмелого «Наука о человеке» [1] В этом понимании человек выпадал, как в первом случае, так и во втором.</a:t>
            </a:r>
          </a:p>
          <a:p>
            <a:endParaRPr lang="ru-RU" sz="14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980728"/>
            <a:ext cx="4032448" cy="587727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i="1" dirty="0"/>
              <a:t>Два типа философии: любовь к </a:t>
            </a:r>
            <a:r>
              <a:rPr lang="ru-RU" sz="2800" b="1" i="1" dirty="0" err="1"/>
              <a:t>знанию-любовь</a:t>
            </a:r>
            <a:r>
              <a:rPr lang="ru-RU" sz="2800" b="1" i="1" dirty="0"/>
              <a:t> </a:t>
            </a:r>
            <a:r>
              <a:rPr lang="ru-RU" sz="2800" b="1" i="1" dirty="0" err="1"/>
              <a:t>к</a:t>
            </a:r>
            <a:r>
              <a:rPr lang="ru-RU" sz="2800" b="1" i="1" dirty="0"/>
              <a:t> мудрости.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214686"/>
            <a:ext cx="8229600" cy="3257560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sz="1400" dirty="0"/>
              <a:t>И это определялось историей развития древнегреческой мысли, в которой ясно выделялись два разных типа философии «одна философия вполне совпадала с наукой и помимо науки не существовала, другая существовала рядом с наукой и совершенно не зависимо от нее» [1].</a:t>
            </a:r>
          </a:p>
          <a:p>
            <a:pPr algn="just">
              <a:buNone/>
            </a:pPr>
            <a:r>
              <a:rPr lang="ru-RU" sz="1400" dirty="0" smtClean="0"/>
              <a:t>В </a:t>
            </a:r>
            <a:r>
              <a:rPr lang="ru-RU" sz="1400" dirty="0"/>
              <a:t>истории философии первый тип оказался господствующим, это классическая философия. </a:t>
            </a:r>
            <a:r>
              <a:rPr lang="ru-RU" sz="1400" b="1" i="1" dirty="0"/>
              <a:t>По мнению Несмелого этот тип утверждался в средние века по причине отсутствия научных знаний и решительного непонимания философских стремлений</a:t>
            </a:r>
            <a:r>
              <a:rPr lang="ru-RU" sz="1400" dirty="0"/>
              <a:t>. Таким образом, философией обозначали две совершенно различные области мысли, имеющие </a:t>
            </a:r>
            <a:r>
              <a:rPr lang="ru-RU" sz="1400" b="1" i="1" dirty="0"/>
              <a:t>различные идеалы мудрости</a:t>
            </a:r>
            <a:r>
              <a:rPr lang="ru-RU" sz="1400" dirty="0"/>
              <a:t>, интересы, цели. Даже впоследствии, когда аристотелевское понимание мудрости одержало над </a:t>
            </a:r>
            <a:r>
              <a:rPr lang="ru-RU" sz="1400" dirty="0" err="1"/>
              <a:t>сократовским</a:t>
            </a:r>
            <a:r>
              <a:rPr lang="ru-RU" sz="1400" dirty="0"/>
              <a:t> и стало определяться в </a:t>
            </a:r>
            <a:r>
              <a:rPr lang="ru-RU" sz="1400" b="1" i="1" dirty="0"/>
              <a:t>смысле знания, древние греки не путали ее с любовью к мудрости»,</a:t>
            </a:r>
            <a:r>
              <a:rPr lang="ru-RU" sz="1400" dirty="0"/>
              <a:t> которая не являлась любовью к знанию. «Известно, например, что стоические мыслители определяли мудрость, как о вещах божиих и человеческих, т.е. как знание о мире и человеке.</a:t>
            </a:r>
            <a:r>
              <a:rPr lang="ru-RU" sz="1400" b="1" i="1" dirty="0"/>
              <a:t> Любовь же к мудрости они понимали в смысле самосовершенствования, совершенно </a:t>
            </a:r>
            <a:r>
              <a:rPr lang="ru-RU" sz="1400" b="1" i="1" dirty="0" err="1"/>
              <a:t>по-сократовски</a:t>
            </a:r>
            <a:r>
              <a:rPr lang="ru-RU" sz="1400" b="1" i="1" dirty="0"/>
              <a:t>. (</a:t>
            </a:r>
            <a:r>
              <a:rPr lang="ru-RU" sz="1400" dirty="0"/>
              <a:t>1].  </a:t>
            </a:r>
            <a:r>
              <a:rPr lang="ru-RU" sz="1400" b="1" i="1" dirty="0" smtClean="0"/>
              <a:t>  </a:t>
            </a:r>
            <a:endParaRPr lang="ru-RU" sz="1400" dirty="0"/>
          </a:p>
          <a:p>
            <a:r>
              <a:rPr lang="ru-RU" dirty="0" smtClean="0"/>
              <a:t>Сократ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-171400"/>
            <a:ext cx="9144000" cy="6099048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14"/>
            <a:ext cx="8229600" cy="1143000"/>
          </a:xfrm>
        </p:spPr>
        <p:txBody>
          <a:bodyPr>
            <a:normAutofit/>
          </a:bodyPr>
          <a:lstStyle/>
          <a:p>
            <a:r>
              <a:rPr lang="en-US" sz="2800" b="1" i="1" dirty="0" err="1"/>
              <a:t>Два</a:t>
            </a:r>
            <a:r>
              <a:rPr lang="en-US" sz="2800" b="1" i="1" dirty="0"/>
              <a:t> </a:t>
            </a:r>
            <a:r>
              <a:rPr lang="en-US" sz="2800" b="1" i="1" dirty="0" err="1"/>
              <a:t>идеала</a:t>
            </a:r>
            <a:r>
              <a:rPr lang="en-US" sz="2800" b="1" i="1" dirty="0"/>
              <a:t> </a:t>
            </a:r>
            <a:r>
              <a:rPr lang="en-US" sz="2800" b="1" i="1" dirty="0" err="1"/>
              <a:t>мудреца</a:t>
            </a:r>
            <a:r>
              <a:rPr lang="en-US" sz="2800" b="1" i="1" dirty="0"/>
              <a:t>: </a:t>
            </a:r>
            <a:r>
              <a:rPr lang="ru-RU" sz="2800" b="1" i="1" dirty="0" smtClean="0"/>
              <a:t/>
            </a:r>
            <a:br>
              <a:rPr lang="ru-RU" sz="2800" b="1" i="1" dirty="0" smtClean="0"/>
            </a:br>
            <a:r>
              <a:rPr lang="en-US" sz="2800" b="1" i="1" dirty="0" err="1" smtClean="0"/>
              <a:t>человек</a:t>
            </a:r>
            <a:r>
              <a:rPr lang="en-US" sz="2800" b="1" i="1" dirty="0" smtClean="0"/>
              <a:t> </a:t>
            </a:r>
            <a:r>
              <a:rPr lang="en-US" sz="2800" b="1" i="1" dirty="0" err="1"/>
              <a:t>ученый</a:t>
            </a:r>
            <a:r>
              <a:rPr lang="en-US" sz="2800" b="1" i="1" dirty="0"/>
              <a:t> </a:t>
            </a:r>
            <a:r>
              <a:rPr lang="ru-RU" sz="2800" b="1" i="1" dirty="0" smtClean="0"/>
              <a:t>или  </a:t>
            </a:r>
            <a:r>
              <a:rPr lang="en-US" sz="2800" b="1" i="1" dirty="0" err="1" smtClean="0"/>
              <a:t>человек</a:t>
            </a:r>
            <a:r>
              <a:rPr lang="en-US" sz="2800" b="1" i="1" dirty="0" smtClean="0"/>
              <a:t> </a:t>
            </a:r>
            <a:r>
              <a:rPr lang="en-US" sz="2800" b="1" i="1" dirty="0" err="1"/>
              <a:t>совершенный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43306" y="1285860"/>
            <a:ext cx="5043494" cy="5429288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Здесь мудрость связывали с наукой, а любовь к мудрости - с жизнью, отсюда выходила два идеала мудреца: «один всецело покрывался у них понятием человека-ученого, другой - понятием </a:t>
            </a:r>
            <a:r>
              <a:rPr lang="ru-RU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человека-совершенного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 только этот второй идеал был идеалом философа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(там же). И если первые ставили интересы знания выше чем жизненные, и цели были - знание ради знания, то вторые игнорируя науку утверждали философию, как процесс жизни по достижению мудрости. Тезис - жить и знать для того чтобы жить был определяющим в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обустроенности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своего мира: на уровне взора, вытянутой руки и вертикали в небо. </a:t>
            </a:r>
          </a:p>
          <a:p>
            <a:pPr algn="just">
              <a:buNone/>
            </a:pPr>
            <a:r>
              <a:rPr lang="ru-RU" sz="1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Таким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образом, одни создавали знания, другие творили человеческую жизнь!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None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Первые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стремились объяснить мир и лишь в нем человека, как одно из явлений мира; </a:t>
            </a:r>
          </a:p>
          <a:p>
            <a:pPr algn="just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вторые напротив, прежде всего «стремились определить конечную истину самого человека и лишь в этой истине мир, как средство к развитию человеческой жизни и деятельности» [Там же]. </a:t>
            </a:r>
          </a:p>
          <a:p>
            <a:pPr algn="just">
              <a:buNone/>
            </a:pPr>
            <a:r>
              <a:rPr lang="en-US" sz="1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Сегодня</a:t>
            </a:r>
            <a:r>
              <a:rPr lang="en-US" sz="1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вновь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особой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остротой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встает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что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такое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своей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природе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что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имеет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право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надеяться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чего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должен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желать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как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ему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следует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жить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чтобы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раскрыть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своей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жизни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свою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человечность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Это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истинной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мудрости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которые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делают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каждого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человека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философом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только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сейчас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преодолевая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границы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естественнонаучного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метода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подхода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познании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человека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психология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начинает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считать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себя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вправе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говорить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человеку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духе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возвращать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душу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священник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Павел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Флоренский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(22.01.1882-08.12.1937+)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философ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богослов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изгнания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C:\Users\Peresvet\Downloads\флоренский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72" r="7910"/>
          <a:stretch>
            <a:fillRect/>
          </a:stretch>
        </p:blipFill>
        <p:spPr bwMode="auto">
          <a:xfrm>
            <a:off x="179512" y="2051158"/>
            <a:ext cx="3286148" cy="46639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i="1" dirty="0"/>
              <a:t>Антропологический поворот </a:t>
            </a:r>
            <a:r>
              <a:rPr lang="ru-RU" sz="2800" b="1" i="1" dirty="0" smtClean="0"/>
              <a:t/>
            </a:r>
            <a:br>
              <a:rPr lang="ru-RU" sz="2800" b="1" i="1" dirty="0" smtClean="0"/>
            </a:br>
            <a:r>
              <a:rPr lang="ru-RU" sz="2800" b="1" i="1" dirty="0" smtClean="0"/>
              <a:t>к </a:t>
            </a:r>
            <a:r>
              <a:rPr lang="ru-RU" sz="2800" b="1" i="1" dirty="0"/>
              <a:t>духовным практикам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928926" y="1214422"/>
            <a:ext cx="5757874" cy="5429288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sz="1400" dirty="0"/>
              <a:t>Но возвращается она совсем в другую ситуацию, измененную тревожным временем и самим человеком. Сегодня мы уходим от классической философии и классической антропологии, где ее созданием была классическая модель человека, стоящая на трех китах </a:t>
            </a:r>
            <a:r>
              <a:rPr lang="ru-RU" sz="1400" i="1" dirty="0"/>
              <a:t>- </a:t>
            </a:r>
            <a:r>
              <a:rPr lang="ru-RU" sz="1400" b="1" i="1" dirty="0"/>
              <a:t>фундаментальных концептах: сущность, субстанция и субъект</a:t>
            </a:r>
            <a:r>
              <a:rPr lang="ru-RU" sz="1400" i="1" dirty="0"/>
              <a:t>. </a:t>
            </a:r>
            <a:r>
              <a:rPr lang="ru-RU" sz="1400" dirty="0"/>
              <a:t>Главные ее создатели и творцы в общепризнанном понимании - Аристотель, Декарт и Кант. И в продолжении мысли С.С. </a:t>
            </a:r>
            <a:r>
              <a:rPr lang="ru-RU" sz="1400" dirty="0" err="1"/>
              <a:t>Хоружего</a:t>
            </a:r>
            <a:r>
              <a:rPr lang="ru-RU" sz="1400" dirty="0"/>
              <a:t>, представителя неклассической современной философии приводим его цитату:</a:t>
            </a:r>
            <a:r>
              <a:rPr lang="ru-RU" sz="1400" b="1" i="1" dirty="0"/>
              <a:t> «современная ситуация отличается тем, что все эти три фундаментальных концепта оказалось необходимо убрать со сцены… и, если </a:t>
            </a:r>
            <a:r>
              <a:rPr lang="ru-RU" sz="1400" b="1" i="1" dirty="0" err="1"/>
              <a:t>стараямодель</a:t>
            </a:r>
            <a:r>
              <a:rPr lang="ru-RU" sz="1400" b="1" i="1" dirty="0"/>
              <a:t> не работает, значит надо предложить что-то взамен» </a:t>
            </a:r>
            <a:r>
              <a:rPr lang="ru-RU" sz="1400" i="1" dirty="0"/>
              <a:t>[2;5]. </a:t>
            </a:r>
            <a:endParaRPr lang="ru-RU" sz="1400" dirty="0"/>
          </a:p>
          <a:p>
            <a:pPr algn="just">
              <a:buNone/>
            </a:pPr>
            <a:r>
              <a:rPr lang="en-US" sz="1400" dirty="0" err="1" smtClean="0"/>
              <a:t>Развитие</a:t>
            </a:r>
            <a:r>
              <a:rPr lang="en-US" sz="1400" dirty="0" smtClean="0"/>
              <a:t> </a:t>
            </a:r>
            <a:r>
              <a:rPr lang="en-US" sz="1400" dirty="0" err="1"/>
              <a:t>мысли</a:t>
            </a:r>
            <a:r>
              <a:rPr lang="en-US" sz="1400" dirty="0"/>
              <a:t> и </a:t>
            </a:r>
            <a:r>
              <a:rPr lang="en-US" sz="1400" dirty="0" err="1"/>
              <a:t>происходящие</a:t>
            </a:r>
            <a:r>
              <a:rPr lang="en-US" sz="1400" dirty="0"/>
              <a:t> в </a:t>
            </a:r>
            <a:r>
              <a:rPr lang="en-US" sz="1400" dirty="0" err="1"/>
              <a:t>человеке</a:t>
            </a:r>
            <a:r>
              <a:rPr lang="en-US" sz="1400" dirty="0"/>
              <a:t> </a:t>
            </a:r>
            <a:r>
              <a:rPr lang="en-US" sz="1400" dirty="0" err="1"/>
              <a:t>изменения</a:t>
            </a:r>
            <a:r>
              <a:rPr lang="en-US" sz="1400" dirty="0"/>
              <a:t>, </a:t>
            </a:r>
            <a:r>
              <a:rPr lang="en-US" sz="1400" dirty="0" err="1"/>
              <a:t>возникают</a:t>
            </a:r>
            <a:r>
              <a:rPr lang="en-US" sz="1400" dirty="0"/>
              <a:t> </a:t>
            </a:r>
            <a:r>
              <a:rPr lang="en-US" sz="1400" dirty="0" err="1"/>
              <a:t>как</a:t>
            </a:r>
            <a:r>
              <a:rPr lang="en-US" sz="1400" dirty="0"/>
              <a:t> </a:t>
            </a:r>
            <a:r>
              <a:rPr lang="en-US" sz="1400" b="1" i="1" dirty="0" err="1"/>
              <a:t>антропологический</a:t>
            </a:r>
            <a:r>
              <a:rPr lang="en-US" sz="1400" b="1" i="1" dirty="0"/>
              <a:t> </a:t>
            </a:r>
            <a:r>
              <a:rPr lang="en-US" sz="1400" b="1" i="1" dirty="0" err="1"/>
              <a:t>поворот</a:t>
            </a:r>
            <a:r>
              <a:rPr lang="en-US" sz="1400" dirty="0"/>
              <a:t>, </a:t>
            </a:r>
            <a:r>
              <a:rPr lang="en-US" sz="1400" dirty="0" err="1"/>
              <a:t>случившийся</a:t>
            </a:r>
            <a:r>
              <a:rPr lang="en-US" sz="1400" dirty="0"/>
              <a:t> </a:t>
            </a:r>
            <a:r>
              <a:rPr lang="en-US" sz="1400" dirty="0" err="1"/>
              <a:t>из-за</a:t>
            </a:r>
            <a:r>
              <a:rPr lang="en-US" sz="1400" dirty="0"/>
              <a:t> </a:t>
            </a:r>
            <a:r>
              <a:rPr lang="en-US" sz="1400" dirty="0" err="1"/>
              <a:t>опыта</a:t>
            </a:r>
            <a:r>
              <a:rPr lang="en-US" sz="1400" dirty="0"/>
              <a:t> </a:t>
            </a:r>
            <a:r>
              <a:rPr lang="en-US" sz="1400" dirty="0" err="1"/>
              <a:t>мировых</a:t>
            </a:r>
            <a:r>
              <a:rPr lang="en-US" sz="1400" dirty="0"/>
              <a:t> </a:t>
            </a:r>
            <a:r>
              <a:rPr lang="en-US" sz="1400" dirty="0" err="1"/>
              <a:t>войн</a:t>
            </a:r>
            <a:r>
              <a:rPr lang="en-US" sz="1400" dirty="0"/>
              <a:t>, </a:t>
            </a:r>
            <a:r>
              <a:rPr lang="en-US" sz="1400" dirty="0" err="1"/>
              <a:t>тоталитаризма</a:t>
            </a:r>
            <a:r>
              <a:rPr lang="en-US" sz="1400" dirty="0"/>
              <a:t>, </a:t>
            </a:r>
            <a:r>
              <a:rPr lang="en-US" sz="1400" dirty="0" err="1"/>
              <a:t>новейших</a:t>
            </a:r>
            <a:r>
              <a:rPr lang="en-US" sz="1400" dirty="0"/>
              <a:t> </a:t>
            </a:r>
            <a:r>
              <a:rPr lang="en-US" sz="1400" dirty="0" err="1"/>
              <a:t>экстремальных</a:t>
            </a:r>
            <a:r>
              <a:rPr lang="en-US" sz="1400" dirty="0"/>
              <a:t> </a:t>
            </a:r>
            <a:r>
              <a:rPr lang="en-US" sz="1400" dirty="0" err="1"/>
              <a:t>практик</a:t>
            </a:r>
            <a:r>
              <a:rPr lang="en-US" sz="1400" dirty="0"/>
              <a:t>. </a:t>
            </a:r>
            <a:r>
              <a:rPr lang="en-US" sz="1400" b="1" i="1" dirty="0" err="1"/>
              <a:t>Классическая</a:t>
            </a:r>
            <a:r>
              <a:rPr lang="en-US" sz="1400" b="1" i="1" dirty="0"/>
              <a:t> </a:t>
            </a:r>
            <a:r>
              <a:rPr lang="en-US" sz="1400" b="1" i="1" dirty="0" err="1"/>
              <a:t>модель</a:t>
            </a:r>
            <a:r>
              <a:rPr lang="en-US" sz="1400" b="1" i="1" dirty="0"/>
              <a:t> </a:t>
            </a:r>
            <a:r>
              <a:rPr lang="en-US" sz="1400" b="1" i="1" dirty="0" err="1"/>
              <a:t>человека</a:t>
            </a:r>
            <a:r>
              <a:rPr lang="en-US" sz="1400" b="1" i="1" dirty="0"/>
              <a:t> </a:t>
            </a:r>
            <a:r>
              <a:rPr lang="en-US" sz="1400" b="1" i="1" dirty="0" err="1"/>
              <a:t>не</a:t>
            </a:r>
            <a:r>
              <a:rPr lang="en-US" sz="1400" b="1" i="1" dirty="0"/>
              <a:t> </a:t>
            </a:r>
            <a:r>
              <a:rPr lang="en-US" sz="1400" b="1" i="1" dirty="0" err="1"/>
              <a:t>схватывает</a:t>
            </a:r>
            <a:r>
              <a:rPr lang="en-US" sz="1400" b="1" i="1" dirty="0"/>
              <a:t> </a:t>
            </a:r>
            <a:r>
              <a:rPr lang="en-US" sz="1400" b="1" i="1" dirty="0" err="1"/>
              <a:t>всего</a:t>
            </a:r>
            <a:r>
              <a:rPr lang="en-US" sz="1400" b="1" i="1" dirty="0"/>
              <a:t> </a:t>
            </a:r>
            <a:r>
              <a:rPr lang="en-US" sz="1400" b="1" i="1" dirty="0" err="1"/>
              <a:t>этого</a:t>
            </a:r>
            <a:r>
              <a:rPr lang="en-US" sz="1400" b="1" i="1" dirty="0"/>
              <a:t>.</a:t>
            </a:r>
            <a:r>
              <a:rPr lang="en-US" sz="1400" dirty="0"/>
              <a:t> </a:t>
            </a:r>
            <a:r>
              <a:rPr lang="en-US" sz="1400" b="1" i="1" dirty="0" err="1"/>
              <a:t>Здесь</a:t>
            </a:r>
            <a:r>
              <a:rPr lang="en-US" sz="1400" b="1" i="1" dirty="0"/>
              <a:t> </a:t>
            </a:r>
            <a:r>
              <a:rPr lang="en-US" sz="1400" b="1" i="1" dirty="0" err="1"/>
              <a:t>нужен</a:t>
            </a:r>
            <a:r>
              <a:rPr lang="en-US" sz="1400" b="1" i="1" dirty="0"/>
              <a:t> </a:t>
            </a:r>
            <a:r>
              <a:rPr lang="en-US" sz="1400" b="1" i="1" dirty="0" err="1"/>
              <a:t>другой</a:t>
            </a:r>
            <a:r>
              <a:rPr lang="en-US" sz="1400" b="1" i="1" dirty="0"/>
              <a:t> </a:t>
            </a:r>
            <a:r>
              <a:rPr lang="en-US" sz="1400" b="1" i="1" dirty="0" err="1"/>
              <a:t>образ</a:t>
            </a:r>
            <a:r>
              <a:rPr lang="en-US" sz="1400" b="1" i="1" dirty="0"/>
              <a:t> </a:t>
            </a:r>
            <a:r>
              <a:rPr lang="en-US" sz="1400" b="1" i="1" dirty="0" err="1"/>
              <a:t>человека</a:t>
            </a:r>
            <a:r>
              <a:rPr lang="en-US" sz="1400" b="1" i="1" dirty="0"/>
              <a:t>, </a:t>
            </a:r>
            <a:r>
              <a:rPr lang="en-US" sz="1400" b="1" i="1" dirty="0" err="1"/>
              <a:t>который</a:t>
            </a:r>
            <a:r>
              <a:rPr lang="en-US" sz="1400" b="1" i="1" dirty="0"/>
              <a:t> </a:t>
            </a:r>
            <a:r>
              <a:rPr lang="en-US" sz="1400" b="1" i="1" dirty="0" err="1"/>
              <a:t>не</a:t>
            </a:r>
            <a:r>
              <a:rPr lang="en-US" sz="1400" b="1" i="1" dirty="0"/>
              <a:t> </a:t>
            </a:r>
            <a:r>
              <a:rPr lang="en-US" sz="1400" b="1" i="1" dirty="0" err="1"/>
              <a:t>сформулирован</a:t>
            </a:r>
            <a:r>
              <a:rPr lang="en-US" sz="1400" b="1" i="1" dirty="0"/>
              <a:t> </a:t>
            </a:r>
            <a:r>
              <a:rPr lang="en-US" sz="1400" b="1" i="1" dirty="0" err="1"/>
              <a:t>на</a:t>
            </a:r>
            <a:r>
              <a:rPr lang="en-US" sz="1400" b="1" i="1" dirty="0"/>
              <a:t> </a:t>
            </a:r>
            <a:r>
              <a:rPr lang="en-US" sz="1400" b="1" i="1" dirty="0" err="1"/>
              <a:t>философском</a:t>
            </a:r>
            <a:r>
              <a:rPr lang="en-US" sz="1400" b="1" i="1" dirty="0"/>
              <a:t> </a:t>
            </a:r>
            <a:r>
              <a:rPr lang="en-US" sz="1400" b="1" i="1" dirty="0" err="1"/>
              <a:t>языке</a:t>
            </a:r>
            <a:r>
              <a:rPr lang="en-US" sz="1400" b="1" i="1" dirty="0"/>
              <a:t> </a:t>
            </a:r>
            <a:r>
              <a:rPr lang="en-US" sz="1400" b="1" i="1" dirty="0" err="1"/>
              <a:t>европейской</a:t>
            </a:r>
            <a:r>
              <a:rPr lang="en-US" sz="1400" b="1" i="1" dirty="0"/>
              <a:t> </a:t>
            </a:r>
            <a:r>
              <a:rPr lang="en-US" sz="1400" b="1" i="1" dirty="0" err="1"/>
              <a:t>мысли</a:t>
            </a:r>
            <a:r>
              <a:rPr lang="en-US" sz="1400" dirty="0"/>
              <a:t>. </a:t>
            </a:r>
            <a:r>
              <a:rPr lang="en-US" sz="1400" dirty="0" err="1"/>
              <a:t>Хотя</a:t>
            </a:r>
            <a:r>
              <a:rPr lang="en-US" sz="1400" dirty="0"/>
              <a:t> </a:t>
            </a:r>
            <a:r>
              <a:rPr lang="en-US" sz="1400" dirty="0" err="1"/>
              <a:t>такая</a:t>
            </a:r>
            <a:r>
              <a:rPr lang="en-US" sz="1400" dirty="0"/>
              <a:t> </a:t>
            </a:r>
            <a:r>
              <a:rPr lang="en-US" sz="1400" dirty="0" err="1"/>
              <a:t>область</a:t>
            </a:r>
            <a:r>
              <a:rPr lang="en-US" sz="1400" dirty="0"/>
              <a:t> </a:t>
            </a:r>
            <a:r>
              <a:rPr lang="en-US" sz="1400" dirty="0" err="1"/>
              <a:t>всегда</a:t>
            </a:r>
            <a:r>
              <a:rPr lang="en-US" sz="1400" dirty="0"/>
              <a:t> </a:t>
            </a:r>
            <a:r>
              <a:rPr lang="en-US" sz="1400" dirty="0" err="1"/>
              <a:t>была</a:t>
            </a:r>
            <a:r>
              <a:rPr lang="en-US" sz="1400" dirty="0"/>
              <a:t>, </a:t>
            </a:r>
            <a:r>
              <a:rPr lang="en-US" sz="1400" dirty="0" err="1"/>
              <a:t>но</a:t>
            </a:r>
            <a:r>
              <a:rPr lang="en-US" sz="1400" dirty="0"/>
              <a:t> </a:t>
            </a:r>
            <a:r>
              <a:rPr lang="en-US" sz="1400" dirty="0" err="1"/>
              <a:t>сначала</a:t>
            </a:r>
            <a:r>
              <a:rPr lang="en-US" sz="1400" dirty="0"/>
              <a:t> </a:t>
            </a:r>
            <a:r>
              <a:rPr lang="en-US" sz="1400" dirty="0" err="1"/>
              <a:t>она</a:t>
            </a:r>
            <a:r>
              <a:rPr lang="en-US" sz="1400" dirty="0"/>
              <a:t> </a:t>
            </a:r>
            <a:r>
              <a:rPr lang="en-US" sz="1400" dirty="0" err="1"/>
              <a:t>принадлежала</a:t>
            </a:r>
            <a:r>
              <a:rPr lang="en-US" sz="1400" dirty="0"/>
              <a:t> </a:t>
            </a:r>
            <a:r>
              <a:rPr lang="en-US" sz="1400" b="1" i="1" dirty="0" err="1"/>
              <a:t>философии</a:t>
            </a:r>
            <a:r>
              <a:rPr lang="en-US" sz="1400" b="1" i="1" dirty="0"/>
              <a:t> </a:t>
            </a:r>
            <a:r>
              <a:rPr lang="en-US" sz="1400" b="1" i="1" dirty="0" err="1"/>
              <a:t>греков</a:t>
            </a:r>
            <a:r>
              <a:rPr lang="en-US" sz="1400" b="1" i="1" dirty="0"/>
              <a:t> (</a:t>
            </a:r>
            <a:r>
              <a:rPr lang="en-US" sz="1400" b="1" i="1" dirty="0" err="1"/>
              <a:t>сократовская</a:t>
            </a:r>
            <a:r>
              <a:rPr lang="en-US" sz="1400" b="1" i="1" dirty="0"/>
              <a:t> </a:t>
            </a:r>
            <a:r>
              <a:rPr lang="en-US" sz="1400" b="1" i="1" dirty="0" err="1"/>
              <a:t>линия</a:t>
            </a:r>
            <a:r>
              <a:rPr lang="en-US" sz="1400" b="1" i="1" dirty="0"/>
              <a:t>), а </a:t>
            </a:r>
            <a:r>
              <a:rPr lang="en-US" sz="1400" b="1" i="1" dirty="0" err="1"/>
              <a:t>затем</a:t>
            </a:r>
            <a:r>
              <a:rPr lang="en-US" sz="1400" b="1" i="1" dirty="0"/>
              <a:t> </a:t>
            </a:r>
            <a:r>
              <a:rPr lang="en-US" sz="1400" b="1" i="1" dirty="0" err="1"/>
              <a:t>духовным</a:t>
            </a:r>
            <a:r>
              <a:rPr lang="en-US" sz="1400" b="1" i="1" dirty="0"/>
              <a:t> </a:t>
            </a:r>
            <a:r>
              <a:rPr lang="en-US" sz="1400" b="1" i="1" dirty="0" err="1"/>
              <a:t>практикам</a:t>
            </a:r>
            <a:r>
              <a:rPr lang="en-US" sz="1400" dirty="0"/>
              <a:t>. </a:t>
            </a:r>
            <a:r>
              <a:rPr lang="en-US" sz="1400" dirty="0" err="1"/>
              <a:t>Это</a:t>
            </a:r>
            <a:r>
              <a:rPr lang="en-US" sz="1400" dirty="0"/>
              <a:t> и </a:t>
            </a:r>
            <a:r>
              <a:rPr lang="en-US" sz="1400" dirty="0" err="1"/>
              <a:t>дальневосточные</a:t>
            </a:r>
            <a:r>
              <a:rPr lang="en-US" sz="1400" dirty="0"/>
              <a:t> </a:t>
            </a:r>
            <a:r>
              <a:rPr lang="en-US" sz="1400" dirty="0" err="1"/>
              <a:t>духовные</a:t>
            </a:r>
            <a:r>
              <a:rPr lang="en-US" sz="1400" dirty="0"/>
              <a:t> </a:t>
            </a:r>
            <a:r>
              <a:rPr lang="en-US" sz="1400" dirty="0" err="1"/>
              <a:t>практики</a:t>
            </a:r>
            <a:r>
              <a:rPr lang="en-US" sz="1400" dirty="0"/>
              <a:t>, </a:t>
            </a:r>
            <a:r>
              <a:rPr lang="en-US" sz="1400" dirty="0" err="1"/>
              <a:t>со</a:t>
            </a:r>
            <a:r>
              <a:rPr lang="en-US" sz="1400" dirty="0"/>
              <a:t> </a:t>
            </a:r>
            <a:r>
              <a:rPr lang="en-US" sz="1400" dirty="0" err="1"/>
              <a:t>своим</a:t>
            </a:r>
            <a:r>
              <a:rPr lang="en-US" sz="1400" dirty="0"/>
              <a:t> </a:t>
            </a:r>
            <a:r>
              <a:rPr lang="en-US" sz="1400" dirty="0" err="1"/>
              <a:t>языком</a:t>
            </a:r>
            <a:r>
              <a:rPr lang="en-US" sz="1400" dirty="0"/>
              <a:t> </a:t>
            </a:r>
            <a:r>
              <a:rPr lang="en-US" sz="1400" dirty="0" err="1"/>
              <a:t>сознания</a:t>
            </a:r>
            <a:r>
              <a:rPr lang="en-US" sz="1400" dirty="0"/>
              <a:t> и </a:t>
            </a:r>
            <a:r>
              <a:rPr lang="en-US" sz="1400" dirty="0" err="1"/>
              <a:t>способом</a:t>
            </a:r>
            <a:r>
              <a:rPr lang="en-US" sz="1400" dirty="0"/>
              <a:t> </a:t>
            </a:r>
            <a:r>
              <a:rPr lang="en-US" sz="1400" dirty="0" err="1"/>
              <a:t>выражения</a:t>
            </a:r>
            <a:r>
              <a:rPr lang="en-US" sz="1400" dirty="0"/>
              <a:t>, </a:t>
            </a:r>
            <a:r>
              <a:rPr lang="en-US" sz="1400" dirty="0" err="1"/>
              <a:t>не</a:t>
            </a:r>
            <a:r>
              <a:rPr lang="en-US" sz="1400" dirty="0"/>
              <a:t> </a:t>
            </a:r>
            <a:r>
              <a:rPr lang="en-US" sz="1400" dirty="0" err="1"/>
              <a:t>говоря</a:t>
            </a:r>
            <a:r>
              <a:rPr lang="en-US" sz="1400" dirty="0"/>
              <a:t> о </a:t>
            </a:r>
            <a:r>
              <a:rPr lang="en-US" sz="1400" b="1" i="1" dirty="0" err="1"/>
              <a:t>практическом</a:t>
            </a:r>
            <a:r>
              <a:rPr lang="en-US" sz="1400" b="1" i="1" dirty="0"/>
              <a:t> </a:t>
            </a:r>
            <a:r>
              <a:rPr lang="en-US" sz="1400" b="1" i="1" dirty="0" err="1"/>
              <a:t>богословии</a:t>
            </a:r>
            <a:r>
              <a:rPr lang="en-US" sz="1400" b="1" i="1" dirty="0"/>
              <a:t> </a:t>
            </a:r>
            <a:r>
              <a:rPr lang="en-US" sz="1400" b="1" i="1" dirty="0" err="1"/>
              <a:t>христианства</a:t>
            </a:r>
            <a:r>
              <a:rPr lang="en-US" sz="1400" dirty="0"/>
              <a:t>. К </a:t>
            </a:r>
            <a:r>
              <a:rPr lang="en-US" sz="1400" dirty="0" err="1"/>
              <a:t>тому</a:t>
            </a:r>
            <a:r>
              <a:rPr lang="en-US" sz="1400" dirty="0"/>
              <a:t> </a:t>
            </a:r>
            <a:r>
              <a:rPr lang="en-US" sz="1400" dirty="0" err="1"/>
              <a:t>же</a:t>
            </a:r>
            <a:r>
              <a:rPr lang="en-US" sz="1400" dirty="0"/>
              <a:t> </a:t>
            </a:r>
            <a:r>
              <a:rPr lang="en-US" sz="1400" dirty="0" err="1"/>
              <a:t>последнее</a:t>
            </a:r>
            <a:r>
              <a:rPr lang="en-US" sz="1400" dirty="0"/>
              <a:t>, </a:t>
            </a:r>
            <a:r>
              <a:rPr lang="en-US" sz="1400" dirty="0" err="1"/>
              <a:t>имеет</a:t>
            </a:r>
            <a:r>
              <a:rPr lang="en-US" sz="1400" dirty="0"/>
              <a:t> </a:t>
            </a:r>
            <a:r>
              <a:rPr lang="en-US" sz="1400" dirty="0" err="1"/>
              <a:t>особую</a:t>
            </a:r>
            <a:r>
              <a:rPr lang="en-US" sz="1400" dirty="0"/>
              <a:t> </a:t>
            </a:r>
            <a:r>
              <a:rPr lang="en-US" sz="1400" dirty="0" err="1"/>
              <a:t>жемчужину</a:t>
            </a:r>
            <a:r>
              <a:rPr lang="en-US" sz="1400" dirty="0"/>
              <a:t> - </a:t>
            </a:r>
            <a:r>
              <a:rPr lang="en-US" sz="1400" b="1" i="1" dirty="0" err="1"/>
              <a:t>это</a:t>
            </a:r>
            <a:r>
              <a:rPr lang="en-US" sz="1400" b="1" i="1" dirty="0"/>
              <a:t> </a:t>
            </a:r>
            <a:r>
              <a:rPr lang="en-US" sz="1400" b="1" i="1" dirty="0" err="1"/>
              <a:t>исихастская</a:t>
            </a:r>
            <a:r>
              <a:rPr lang="en-US" sz="1400" b="1" i="1" dirty="0"/>
              <a:t> </a:t>
            </a:r>
            <a:r>
              <a:rPr lang="en-US" sz="1400" b="1" i="1" dirty="0" err="1"/>
              <a:t>практика</a:t>
            </a:r>
            <a:r>
              <a:rPr lang="en-US" sz="1400" b="1" i="1" dirty="0"/>
              <a:t> </a:t>
            </a:r>
            <a:r>
              <a:rPr lang="en-US" sz="1400" b="1" i="1" dirty="0" err="1"/>
              <a:t>православной</a:t>
            </a:r>
            <a:r>
              <a:rPr lang="en-US" sz="1400" b="1" i="1" dirty="0"/>
              <a:t> </a:t>
            </a:r>
            <a:r>
              <a:rPr lang="en-US" sz="1400" b="1" i="1" dirty="0" err="1"/>
              <a:t>веры</a:t>
            </a:r>
            <a:r>
              <a:rPr lang="en-US" sz="1400" dirty="0"/>
              <a:t>. </a:t>
            </a:r>
            <a:r>
              <a:rPr lang="en-US" sz="1400" dirty="0" err="1"/>
              <a:t>Ее</a:t>
            </a:r>
            <a:r>
              <a:rPr lang="en-US" sz="1400" dirty="0"/>
              <a:t> </a:t>
            </a:r>
            <a:r>
              <a:rPr lang="en-US" sz="1400" dirty="0" err="1"/>
              <a:t>язык</a:t>
            </a:r>
            <a:r>
              <a:rPr lang="en-US" sz="1400" dirty="0"/>
              <a:t> </a:t>
            </a:r>
            <a:r>
              <a:rPr lang="en-US" sz="1400" dirty="0" err="1"/>
              <a:t>тоже</a:t>
            </a:r>
            <a:r>
              <a:rPr lang="en-US" sz="1400" dirty="0"/>
              <a:t> </a:t>
            </a:r>
            <a:r>
              <a:rPr lang="en-US" sz="1400" dirty="0" err="1"/>
              <a:t>далек</a:t>
            </a:r>
            <a:r>
              <a:rPr lang="en-US" sz="1400" dirty="0"/>
              <a:t> </a:t>
            </a:r>
            <a:r>
              <a:rPr lang="en-US" sz="1400" dirty="0" err="1"/>
              <a:t>от</a:t>
            </a:r>
            <a:r>
              <a:rPr lang="en-US" sz="1400" dirty="0"/>
              <a:t> </a:t>
            </a:r>
            <a:r>
              <a:rPr lang="en-US" sz="1400" dirty="0" err="1"/>
              <a:t>западного</a:t>
            </a:r>
            <a:r>
              <a:rPr lang="en-US" sz="1400" dirty="0"/>
              <a:t> </a:t>
            </a:r>
            <a:r>
              <a:rPr lang="en-US" sz="1400" dirty="0" err="1"/>
              <a:t>философского</a:t>
            </a:r>
            <a:r>
              <a:rPr lang="en-US" sz="1400" dirty="0"/>
              <a:t> </a:t>
            </a:r>
            <a:r>
              <a:rPr lang="en-US" sz="1400" dirty="0" err="1"/>
              <a:t>дискурса</a:t>
            </a:r>
            <a:r>
              <a:rPr lang="en-US" sz="1400" dirty="0"/>
              <a:t>, </a:t>
            </a:r>
            <a:r>
              <a:rPr lang="en-US" sz="1400" dirty="0" err="1"/>
              <a:t>однако</a:t>
            </a:r>
            <a:r>
              <a:rPr lang="en-US" sz="1400" dirty="0"/>
              <a:t> </a:t>
            </a:r>
            <a:r>
              <a:rPr lang="en-US" sz="1400" dirty="0" err="1"/>
              <a:t>не</a:t>
            </a:r>
            <a:r>
              <a:rPr lang="en-US" sz="1400" dirty="0"/>
              <a:t> </a:t>
            </a:r>
            <a:r>
              <a:rPr lang="en-US" sz="1400" dirty="0" err="1"/>
              <a:t>настолько</a:t>
            </a:r>
            <a:r>
              <a:rPr lang="en-US" sz="1400" dirty="0"/>
              <a:t>, </a:t>
            </a:r>
            <a:r>
              <a:rPr lang="en-US" sz="1400" dirty="0" err="1"/>
              <a:t>как</a:t>
            </a:r>
            <a:r>
              <a:rPr lang="en-US" sz="1400" dirty="0"/>
              <a:t> </a:t>
            </a:r>
            <a:r>
              <a:rPr lang="en-US" sz="1400" dirty="0" err="1"/>
              <a:t>практики</a:t>
            </a:r>
            <a:r>
              <a:rPr lang="en-US" sz="1400" dirty="0"/>
              <a:t> </a:t>
            </a:r>
            <a:r>
              <a:rPr lang="en-US" sz="1400" dirty="0" err="1"/>
              <a:t>дальнего</a:t>
            </a:r>
            <a:r>
              <a:rPr lang="en-US" sz="1400" dirty="0"/>
              <a:t> </a:t>
            </a:r>
            <a:r>
              <a:rPr lang="en-US" sz="1400" dirty="0" err="1"/>
              <a:t>востока</a:t>
            </a:r>
            <a:r>
              <a:rPr lang="en-US" sz="1400" dirty="0"/>
              <a:t>. </a:t>
            </a:r>
            <a:endParaRPr lang="ru-RU" sz="1400" dirty="0"/>
          </a:p>
        </p:txBody>
      </p:sp>
      <p:pic>
        <p:nvPicPr>
          <p:cNvPr id="4" name="Рисунок 3" descr="C:\Users\Peresvet\Downloads\кант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556" y="1229838"/>
            <a:ext cx="2820852" cy="237626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259" y="3791391"/>
            <a:ext cx="2917338" cy="266703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i="1" dirty="0"/>
              <a:t>Язык духовных практик, ее </a:t>
            </a:r>
            <a:r>
              <a:rPr lang="ru-RU" sz="2800" b="1" i="1" dirty="0" err="1"/>
              <a:t>концепты-горизонт</a:t>
            </a:r>
            <a:r>
              <a:rPr lang="ru-RU" sz="2800" b="1" i="1" dirty="0"/>
              <a:t> сознания, как весь диапазон внутреннего.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714612" y="1142984"/>
            <a:ext cx="5972188" cy="5500726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Язык духовной практики православия, имеющий ту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общность с европейской мыслью, как христианское мировоззрение,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соединяет, но все-таки этот опыт высоко специфичен. Это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мистический и аскетический опыт со своим языком, техникой, духом.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чтобы достичь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концептуализации этой сферы опыта, надо найти язык ее описания, например, (метаязык),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говоря о задаче в освоении практики и овладении ее языком. Духовно-ориентированная психология и терапия по-разному пыталась это делать, но языковый, понятийный барьер так и не смогла преодолеть. [4]</a:t>
            </a:r>
          </a:p>
          <a:p>
            <a:pPr algn="just">
              <a:buNone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С.С.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Хоружий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создал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метаязык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назвав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его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синергийной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антропологией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(СА),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как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мета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антропологию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новым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языком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уже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духовных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сегодняшнего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человека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который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духовные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практики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мог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слышать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СА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здесь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решает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две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антропологическое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осмысление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духовной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практики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исихазма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как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универсального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представления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человеке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его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сознании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вторая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синергетической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парадигмы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определением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сферы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применимости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ее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понятий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антропологии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рефлексией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своих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границ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Несомненно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что</a:t>
            </a:r>
            <a:r>
              <a:rPr lang="en-US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сознание</a:t>
            </a:r>
            <a:r>
              <a:rPr lang="en-US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мысль</a:t>
            </a:r>
            <a:r>
              <a:rPr lang="en-US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как</a:t>
            </a:r>
            <a:r>
              <a:rPr lang="en-US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универсальная</a:t>
            </a:r>
            <a:r>
              <a:rPr lang="en-US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форма</a:t>
            </a:r>
            <a:r>
              <a:rPr lang="en-US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выражения</a:t>
            </a:r>
            <a:r>
              <a:rPr lang="en-US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духа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остается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есть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рабочим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понятием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СА,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различение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внутреннего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внешнего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как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присутствие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всех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высших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психических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функций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человека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Здесь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ничего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нового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СА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привносит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если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считать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что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различении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внутреннего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внешнего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сознания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перцепции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категорию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внутреннего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вносится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еще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представление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горизонте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сознания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как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весь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диапазон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en-US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внутреннего</a:t>
            </a:r>
            <a:r>
              <a:rPr lang="en-US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C:\Users\Peresvet\Downloads\хоружий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30" t="7442" r="26032"/>
          <a:stretch>
            <a:fillRect/>
          </a:stretch>
        </p:blipFill>
        <p:spPr bwMode="auto">
          <a:xfrm>
            <a:off x="65283" y="980158"/>
            <a:ext cx="2778525" cy="259171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627004" y="3643314"/>
            <a:ext cx="165898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i="1" dirty="0" err="1"/>
              <a:t>Хоружий</a:t>
            </a:r>
            <a:r>
              <a:rPr lang="en-US" sz="1400" b="1" i="1" dirty="0"/>
              <a:t> С.С., </a:t>
            </a:r>
            <a:r>
              <a:rPr lang="en-US" sz="1400" b="1" i="1" dirty="0" err="1"/>
              <a:t>Рим</a:t>
            </a:r>
            <a:r>
              <a:rPr lang="en-US" sz="1400" b="1" i="1" dirty="0"/>
              <a:t> </a:t>
            </a:r>
            <a:endParaRPr lang="ru-RU" sz="1400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605" y="3356992"/>
            <a:ext cx="3203848" cy="4500546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i="1" dirty="0" err="1"/>
              <a:t>Концепт</a:t>
            </a:r>
            <a:r>
              <a:rPr lang="en-US" sz="2800" b="1" i="1" dirty="0"/>
              <a:t> </a:t>
            </a:r>
            <a:r>
              <a:rPr lang="en-US" sz="2800" b="1" i="1" dirty="0" err="1"/>
              <a:t>границы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Возникает концепт «границы» и с него полагается фонд универсальных, но уже неклассических антропологических понятий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Приводим цитату С.С.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Хоружего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«к границе относятся предельные практики или проявления: те, опыт которых говорит человеку, что горизонт внутреннего здесь заканчивается» [3,5]. </a:t>
            </a:r>
          </a:p>
          <a:p>
            <a:pPr algn="just">
              <a:buNone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нашем понимании, это духовные практики, в которых человек меняет свое сознание и себя, и как представитель определенного способа бытия себя организует, идентифицирует.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Там, где идентификация заканчивается появляется граница, как иное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Иное может быть онтологическое - Божественное, то, что </a:t>
            </a:r>
            <a:r>
              <a:rPr lang="ru-RU" sz="1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внеположно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способу бытия человека. 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None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аномальных психических состояниях, например, безумии, то же фиксируется вторжение иного, но оно только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внеположно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горизонту сознания человека (сущего) и не лежит в сфере вечного бытия (онтологии). </a:t>
            </a:r>
            <a:r>
              <a:rPr lang="ru-RU" sz="1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Эта граница будет именоваться </a:t>
            </a:r>
            <a:r>
              <a:rPr lang="ru-RU" sz="1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онтической</a:t>
            </a:r>
            <a:r>
              <a:rPr lang="ru-RU" sz="1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Третий способ, прикосновения к граница человеческого - виртуальный, когда человек своей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энергийной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конфигурацией также открыт, «разомкнут», но таким образом, что его проявления не достроены, не актуализированы полностью. </a:t>
            </a:r>
            <a:r>
              <a:rPr lang="ru-RU" sz="1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Таковы виртуальные антропологические практики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«Итак, можно нарисовать карту антропологической границы: на ней будет область божественного, область безумия и область виртуальной недовыполненной реальности. Возникающий облик человека, упрощенно говоря состоит из трех обликов: </a:t>
            </a:r>
            <a:r>
              <a:rPr lang="ru-RU" sz="1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человека- онтологического, человека- бессознательного и человека- виртуального. 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каждого из них требуется особый концептуальный арсенал». (Там же).</a:t>
            </a:r>
          </a:p>
          <a:p>
            <a:pPr algn="just"/>
            <a:endParaRPr lang="ru-RU" sz="1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b="1" i="1" dirty="0"/>
              <a:t>Концепт размыкания себя </a:t>
            </a:r>
            <a:r>
              <a:rPr lang="ru-RU" sz="3100" b="1" i="1" dirty="0" smtClean="0"/>
              <a:t/>
            </a:r>
            <a:br>
              <a:rPr lang="ru-RU" sz="3100" b="1" i="1" dirty="0" smtClean="0"/>
            </a:br>
            <a:r>
              <a:rPr lang="ru-RU" sz="3100" b="1" i="1" dirty="0" smtClean="0"/>
              <a:t>или </a:t>
            </a:r>
            <a:r>
              <a:rPr lang="ru-RU" sz="3100" b="1" i="1" dirty="0" err="1"/>
              <a:t>самотрансценденции</a:t>
            </a:r>
            <a:r>
              <a:rPr lang="ru-RU" sz="3100" dirty="0"/>
              <a:t>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86116" y="1142984"/>
            <a:ext cx="5400684" cy="5429288"/>
          </a:xfrm>
        </p:spPr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ru-RU" sz="1800" dirty="0"/>
              <a:t>Здесь идет перекличка с Павлом Флоренский о трех образах в человеке, как лик, лицо и личина, или о трех волях в человеке: божественной, человеческой и падшей по Серафиму </a:t>
            </a:r>
            <a:r>
              <a:rPr lang="ru-RU" sz="1800" dirty="0" err="1"/>
              <a:t>Саровскому</a:t>
            </a:r>
            <a:r>
              <a:rPr lang="ru-RU" sz="1800" dirty="0"/>
              <a:t>, но задачей СА является описание и применение способов конституции человека, которые характеризуют его через раскрытие, «размыкание себя». В этой направленности и осуществляемой открытости порождающей энергии человек и конституируется. «И это уже методологический угол зрения», подчеркивает свою мысль в интервью С.С. </a:t>
            </a:r>
            <a:r>
              <a:rPr lang="ru-RU" sz="1800" dirty="0" err="1" smtClean="0"/>
              <a:t>Хоружий</a:t>
            </a:r>
            <a:r>
              <a:rPr lang="ru-RU" sz="1800" dirty="0" smtClean="0"/>
              <a:t>.</a:t>
            </a:r>
          </a:p>
          <a:p>
            <a:pPr algn="just">
              <a:buNone/>
            </a:pPr>
            <a:r>
              <a:rPr lang="ru-RU" sz="1800" b="1" i="1" dirty="0" smtClean="0"/>
              <a:t>При этом следует заметить в нашем уточнении, что ключи для размыкания находятся в инобытии человека</a:t>
            </a:r>
            <a:r>
              <a:rPr lang="ru-RU" sz="1800" dirty="0" smtClean="0"/>
              <a:t>. В его власти выбрать направление, определить способы и движение пути, </a:t>
            </a:r>
            <a:r>
              <a:rPr lang="ru-RU" sz="1800" b="1" dirty="0" smtClean="0"/>
              <a:t>но ключ - это все-таки - </a:t>
            </a:r>
            <a:r>
              <a:rPr lang="ru-RU" sz="1800" b="1" i="1" dirty="0" smtClean="0"/>
              <a:t>зов, оклик Инобытия</a:t>
            </a:r>
            <a:r>
              <a:rPr lang="ru-RU" sz="1800" dirty="0" smtClean="0"/>
              <a:t>, </a:t>
            </a:r>
            <a:r>
              <a:rPr lang="ru-RU" sz="1800" b="1" i="1" dirty="0" smtClean="0"/>
              <a:t>Его призыв</a:t>
            </a:r>
            <a:r>
              <a:rPr lang="ru-RU" sz="1800" dirty="0" smtClean="0"/>
              <a:t>. </a:t>
            </a:r>
          </a:p>
          <a:p>
            <a:pPr algn="just">
              <a:buNone/>
            </a:pPr>
            <a:r>
              <a:rPr lang="ru-RU" sz="1800" dirty="0" smtClean="0"/>
              <a:t>И </a:t>
            </a:r>
            <a:r>
              <a:rPr lang="ru-RU" sz="1800" dirty="0"/>
              <a:t>только тогда случается единение, кристаллизуется личность, осуществляется идентичность, возникает антропологическая реальность.</a:t>
            </a:r>
            <a:r>
              <a:rPr lang="ru-RU" sz="1800" b="1" i="1" dirty="0"/>
              <a:t> СА, как новый неклассический подход утверждает три способа размыканная</a:t>
            </a:r>
            <a:r>
              <a:rPr lang="ru-RU" sz="1800" dirty="0"/>
              <a:t>, которые конституируют человека на различных уровнях его существования в виде размыкающих практик,</a:t>
            </a:r>
            <a:r>
              <a:rPr lang="ru-RU" sz="1800" b="1" i="1" dirty="0"/>
              <a:t> определяющих топики антропологической границы. </a:t>
            </a:r>
            <a:r>
              <a:rPr lang="ru-RU" sz="1800" dirty="0"/>
              <a:t>И это есть неклассическая парадигма конституции человека, которая выходит за рамки классической метафизики и несовместима с ее позициями,</a:t>
            </a:r>
            <a:r>
              <a:rPr lang="ru-RU" sz="1800" b="1" i="1" dirty="0"/>
              <a:t> но совместима с практиками себя в философии, с линией мудрости древних греков как любовь к мудрости, описанной выше, с линией практического богословия </a:t>
            </a:r>
            <a:r>
              <a:rPr lang="ru-RU" sz="1800" b="1" i="1" dirty="0" err="1"/>
              <a:t>святоотеческой</a:t>
            </a:r>
            <a:r>
              <a:rPr lang="ru-RU" sz="1800" b="1" i="1" dirty="0"/>
              <a:t> традиции, как исихазм и старчество</a:t>
            </a:r>
            <a:r>
              <a:rPr lang="ru-RU" sz="1800" dirty="0"/>
              <a:t>, а также в расширенном ее варианте с духовными практиками </a:t>
            </a:r>
            <a:r>
              <a:rPr lang="ru-RU" sz="1800" dirty="0" err="1"/>
              <a:t>инославия</a:t>
            </a:r>
            <a:r>
              <a:rPr lang="ru-RU" sz="1800" dirty="0"/>
              <a:t>. </a:t>
            </a:r>
          </a:p>
          <a:p>
            <a:endParaRPr lang="ru-RU" dirty="0"/>
          </a:p>
        </p:txBody>
      </p:sp>
      <p:pic>
        <p:nvPicPr>
          <p:cNvPr id="4" name="Рисунок 3" descr="C:\Users\Peresvet\Downloads\Horuzhiy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4" y="928694"/>
            <a:ext cx="3240360" cy="190664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21" y="3010047"/>
            <a:ext cx="3286116" cy="3736936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50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b="1" i="1" dirty="0"/>
              <a:t>Антропологические тренды по линии уменьшения качества связи с духовным прототипом 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примера приводим классификацию антропологических трендов института СА по степени увеличения их радикальности.</a:t>
            </a:r>
          </a:p>
          <a:p>
            <a:pPr lvl="0">
              <a:buNone/>
            </a:pPr>
            <a:r>
              <a:rPr lang="ru-RU" sz="11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Психотехника, </a:t>
            </a:r>
            <a:r>
              <a:rPr lang="ru-RU" sz="11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антропопрактики</a:t>
            </a:r>
            <a:r>
              <a:rPr lang="ru-RU" sz="11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изменения и расширения сознания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[2]</a:t>
            </a:r>
          </a:p>
          <a:p>
            <a:pPr>
              <a:buNone/>
            </a:pP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основании диагностики СА вводится принцип, различающий психотехники по их связи с духовными практиками, т.е. практики имеющие духовный прототип.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качестве прототипов сегодня в антропологическом подходе и психотехнической сфере используются все религии, начиная от архаических шаманских культов и даосизма, йоги, буддизма, в том числе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дзена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тибетской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тантры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суфизма и исихазма. </a:t>
            </a:r>
          </a:p>
          <a:p>
            <a:pPr>
              <a:buNone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русле христианской психологии и психотерапии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исихастская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духовность привлекается по силе возможности, если не как психотехника, то как психотерапия, в частности труды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Иерофея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Влахоса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предупреждающего на этом пути об опасности выхолащивания духовности, вульгаризации, упрощенности. </a:t>
            </a:r>
          </a:p>
          <a:p>
            <a:pPr>
              <a:buNone/>
            </a:pPr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1.1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уменьшению связи с прототипом и его вольной вариации, идут практики Кастанеды, на базе которых развивается транс персональная психология А.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Минделла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buNone/>
            </a:pP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1.2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Практики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Гурджиева-Успенского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отличие их в направленности во вне на успех в мире. А это уже переход к духовным упражнения и тренингам, имеющие задачи откровенной прагматической нацеленности на внешний успех в мире, обществе, бизнесе. Например,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дианетика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Хаббарда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buNone/>
            </a:pP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1.3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Так же среди них школа Станислава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Гроффа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холотропным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дыханием, которая не связывает себя ни с каким прототипом, но имеет духовную ориентацию.</a:t>
            </a:r>
          </a:p>
          <a:p>
            <a:pPr>
              <a:buNone/>
            </a:pP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Кислотные практики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увеличением степени радикальности — это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следующая категория с применением психотропных средств - (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психоделический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опыт измененных состояний сознания)  </a:t>
            </a:r>
          </a:p>
          <a:p>
            <a:pPr>
              <a:buNone/>
            </a:pP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Экстремальные телесные практики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где испытываются пределы человеческой телесности, художественные практики, практики по изменению конституции человека.</a:t>
            </a:r>
          </a:p>
          <a:p>
            <a:pPr>
              <a:buNone/>
            </a:pP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Современные виртуальные практики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 их два вида: массовой поп - и рок – культуры; погружение в киберпространство. </a:t>
            </a:r>
          </a:p>
          <a:p>
            <a:pPr>
              <a:buNone/>
            </a:pP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Практики </a:t>
            </a:r>
            <a:r>
              <a:rPr lang="ru-RU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расчеловечивания</a:t>
            </a: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тренды, направленные к пост человеку (киборги, мутанты, обладающие отличной от человека генетической программой).</a:t>
            </a:r>
          </a:p>
          <a:p>
            <a:pPr>
              <a:buNone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Далее выделяются отдельно, но соседствующие рядом с перечисленными выше, два вида </a:t>
            </a:r>
            <a:r>
              <a:rPr lang="ru-RU" sz="11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Социальных практик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1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 с антропологическими практиками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buNone/>
            </a:pPr>
            <a:r>
              <a:rPr lang="ru-RU" sz="11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Практики религиозного экстрима и терроризма, суицидальный терроризм</a:t>
            </a: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 относит эти последние практики </a:t>
            </a:r>
            <a:r>
              <a:rPr lang="ru-RU" sz="11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гибридной топикой антропологической границы</a:t>
            </a: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есть топика прелести, как деформация духовных практик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dirty="0"/>
              <a:t>Духовная и психологическая безопасность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ru-RU" dirty="0" smtClean="0"/>
              <a:t>В </a:t>
            </a:r>
            <a:r>
              <a:rPr lang="ru-RU" dirty="0"/>
              <a:t>связи с последним умозаключением встает вопрос о значении духовной и психологической безопасности человека, о мерах профилактики, контроля, рефлексии и анализа, поиска выхода по нейтрализации не только негативных последствий, но и культивации, взращиванию культуры полноценной психической жизни, наполненной, </a:t>
            </a:r>
            <a:r>
              <a:rPr lang="ru-RU" dirty="0" err="1"/>
              <a:t>смыслообразующей</a:t>
            </a:r>
            <a:r>
              <a:rPr lang="ru-RU" dirty="0"/>
              <a:t>, одухотворенной.</a:t>
            </a:r>
          </a:p>
          <a:p>
            <a:pPr algn="just">
              <a:buNone/>
            </a:pPr>
            <a:r>
              <a:rPr lang="ru-RU" dirty="0" smtClean="0"/>
              <a:t>Все </a:t>
            </a:r>
            <a:r>
              <a:rPr lang="ru-RU" dirty="0"/>
              <a:t>это требует особого внимания, усилий, «мудрости и любви к мудрости» и не только. Ситуация вызывает к жизни духовные практики, практики себя, на новом уровне методологического освоения и рефлексии в приложении современной </a:t>
            </a:r>
            <a:r>
              <a:rPr lang="ru-RU" dirty="0" smtClean="0"/>
              <a:t>тревожно </a:t>
            </a:r>
            <a:r>
              <a:rPr lang="ru-RU" dirty="0" err="1" smtClean="0"/>
              <a:t>псической</a:t>
            </a:r>
            <a:r>
              <a:rPr lang="ru-RU" dirty="0" smtClean="0"/>
              <a:t> </a:t>
            </a:r>
            <a:r>
              <a:rPr lang="ru-RU" dirty="0"/>
              <a:t>жизни человека.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76056" y="1700808"/>
            <a:ext cx="3257544" cy="4525963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Аристотель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Стагире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где он родился, где была его Академия, а сейчас технопарк. Памятник смотрит в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напрвлении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Афон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видит ее, она совсем рядом  «на уровне горизонта глаз и вытянутой руки».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b="1" dirty="0"/>
          </a:p>
        </p:txBody>
      </p:sp>
      <p:pic>
        <p:nvPicPr>
          <p:cNvPr id="4" name="Рисунок 3" descr="C:\Users\Peresvet\Downloads\1447250724-celeb_img_None_KGReqES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34" y="428604"/>
            <a:ext cx="4661330" cy="62151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86314" y="1071546"/>
            <a:ext cx="4114800" cy="4525963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Святитель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Григорий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Палама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афонский монах пустыни монастыря св. Саввы, отец и учитель церкви, создатель философского обоснования практики исихазма (1296-14.11.1359+) Салоники, Греция.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ru-RU" sz="2800" dirty="0"/>
          </a:p>
        </p:txBody>
      </p:sp>
      <p:pic>
        <p:nvPicPr>
          <p:cNvPr id="4" name="Рисунок 3" descr="C:\Users\Peresvet\Downloads\Григорий палама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" t="-500" r="-627" b="500"/>
          <a:stretch/>
        </p:blipFill>
        <p:spPr bwMode="auto">
          <a:xfrm>
            <a:off x="571472" y="571480"/>
            <a:ext cx="4158942" cy="52149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857752" y="1600200"/>
            <a:ext cx="340042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b="1" dirty="0" smtClean="0"/>
              <a:t>   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Антоний</a:t>
            </a:r>
            <a:r>
              <a:rPr lang="ru-RU" sz="2800" b="1" dirty="0" smtClean="0"/>
              <a:t> </a:t>
            </a:r>
            <a:r>
              <a:rPr lang="ru-RU" sz="2800" b="1" dirty="0"/>
              <a:t>Великий, преподобный, родоначальник монашества и практики исихазма, Римский Египет (12.01.251-17.01.356+)</a:t>
            </a:r>
            <a:endParaRPr lang="ru-RU" sz="2800" dirty="0"/>
          </a:p>
          <a:p>
            <a:endParaRPr lang="ru-RU" sz="2800" dirty="0"/>
          </a:p>
        </p:txBody>
      </p:sp>
      <p:pic>
        <p:nvPicPr>
          <p:cNvPr id="4" name="Рисунок 3" descr="C:\Users\Peresvet\Downloads\Антоний Великий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72" y="571480"/>
            <a:ext cx="4214842" cy="57864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525344"/>
          </a:xfrm>
        </p:spPr>
        <p:txBody>
          <a:bodyPr>
            <a:normAutofit fontScale="32500" lnSpcReduction="20000"/>
          </a:bodyPr>
          <a:lstStyle/>
          <a:p>
            <a:pPr>
              <a:buNone/>
            </a:pP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Литература: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1.В.И. Несмелов «Наука о человеке, т.1.», книга «Русская религиозная антропологи». Том 1, выпуск 3, Антология, изд. МДА, М. 1997г.</a:t>
            </a:r>
          </a:p>
          <a:p>
            <a:pPr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2.Гуманитарный альманах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Человек.ру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№ 6 (2010), Новосибирск, 2010</a:t>
            </a:r>
          </a:p>
          <a:p>
            <a:pPr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3.С.С.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Хоружий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«Фонарь Диогена» ИФТИ св. Фомы, М.2010</a:t>
            </a:r>
          </a:p>
          <a:p>
            <a:pPr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4.С.С.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Хоружий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«К феноменологии аскеты», Изд. Гуманитарная литература, М.1998</a:t>
            </a:r>
          </a:p>
          <a:p>
            <a:pPr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5.С.С.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Хоружий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Интервью. Интернет портал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Literature: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V.I.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Nesmelov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"Science about the person, t.1.", book "Russian Religious Anthropologists". Volume 1, release three, Anthology, prod. WELL, M. 1997.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Humanitarian almanac " Person.ru", No. 6 (2010), Novosibirsk, 2010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S.S.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Horuzhy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Diogen's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Lamp" of St.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Foma's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IFTI, M.2010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S.S.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Horuzhy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"To 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fenomenologiya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ascetics", Prod. Humanitarian literature, M.1998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S.S.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Horuzhy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Internet portal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его сознания</a:t>
            </a:r>
          </a:p>
          <a:p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Комментарии </a:t>
            </a:r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годы жизни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1.Несмелов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В.И.13.01.1863-30.06.1937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Саратов- казан, в помяннике Казанском внесен, как ново мученик и исповедник веры. Открыл новое направление философская антропология, как поворот в религиозной философии и богословию, исходная точка это конкретный человеческий опыт, опыт экзистенциального существования и само трансцендентной встречи, которая реальна в бытии и идеальна по своей данности, природе, и тем самым утверждающей объективное существование Бога как истинной личности.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2.Мартин Хайдеггер 26.09.1889-26.05.1976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3.Мишель Фуко15.10.1926-25.06.1984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 Конфуций 551до.р. хр.-479г.до. Р.Хр.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5.Платон429г.до. н.э. афины-347до н.э.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–ученик Сократа, учитель Аристотеля, настоящее имя Платона Аристокл-перевод наилучшая слава. Учение о бытии и познании, первое зависит от второго, которое имеет три рода сущего: вечные идеи не рожденные и не исчезающие, ничему не подвластное, но отданная на попечение мысли, затем изменчивые конкретные вещи, познаваемые через мнения соединенного с ощущением и еще пространство, не приемлет разрушение, воспринимается вне ощущения, хотя дарит обитель всему роду, воспринимается через некое незаконное умозаключение, в которое поверить почти невозможно.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6.Аристотель384г.до н.э.-322г.до р. Христова, Стагира, Фракия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7.Сократ469г.до. н.э., афины-399г.до н.э.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-поворот в философии от рассмотрения природы и мира к рассмотрению человека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8.Декарт31.03.1596-11.02.1650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поворот в философии от рассмотрения человека и его души к рассмотрению его сознания </a:t>
            </a:r>
            <a:endParaRPr lang="ru-RU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9.свящ.Павел Флоренский 22.01.1881-08.02.1937, Соловки, исповедник веры, русский Леонардо.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ru-RU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ru-RU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Москва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27-28.09. 2017г.-двунадесятый праздник Воздвиженье Креста Господня; день рождения Конфуция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327</TotalTime>
  <Words>3261</Words>
  <Application>Microsoft Office PowerPoint</Application>
  <PresentationFormat>Экран (4:3)</PresentationFormat>
  <Paragraphs>107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5" baseType="lpstr">
      <vt:lpstr>Arial</vt:lpstr>
      <vt:lpstr>Calibri</vt:lpstr>
      <vt:lpstr>Times New Roman</vt:lpstr>
      <vt:lpstr>Тема Office</vt:lpstr>
      <vt:lpstr>Философия  древних греков  к духовным практикам  и далее </vt:lpstr>
      <vt:lpstr>Битехтина Любовь Дмитриевна, д.ф.н., профессор, со руководителя модальности «Религиозно-ориентированная психотерапия» Общероссийской профессиональной психотерапевтической лиги и Национальной саморегулируемой организации ассоциации «Союз психотерапевтов и психологов»; академик РНАН, руководитель отделения духовной и психологической безопасности человека; Россия, Москва L-bitehtina@yandex.ru, +79032990998 </vt:lpstr>
      <vt:lpstr>Презентация PowerPoint</vt:lpstr>
      <vt:lpstr>Поиски субъективного или «ничто»? Мартин Хайдеггер «Почему все спрашивают о, бытии- а не ничто?» </vt:lpstr>
      <vt:lpstr>О человечности и Конфуции, который начал с ничто, с пустоты, потому и скорбел.</vt:lpstr>
      <vt:lpstr> Практики себя и Мишель Фуко </vt:lpstr>
      <vt:lpstr>Этика, добродетельный путь к счастью.  </vt:lpstr>
      <vt:lpstr>Наука и философия борьба за человечность, Платон </vt:lpstr>
      <vt:lpstr>Общая наука о бытии,  Аристотель </vt:lpstr>
      <vt:lpstr>Два типа философии: любовь к знанию-любовь к мудрости. </vt:lpstr>
      <vt:lpstr>Два идеала мудреца:  человек ученый или  человек совершенный</vt:lpstr>
      <vt:lpstr>Антропологический поворот  к духовным практикам </vt:lpstr>
      <vt:lpstr>Язык духовных практик, ее концепты-горизонт сознания, как весь диапазон внутреннего. </vt:lpstr>
      <vt:lpstr>Концепт границы</vt:lpstr>
      <vt:lpstr>Концепт размыкания себя  или самотрансценденции  </vt:lpstr>
      <vt:lpstr>Антропологические тренды по линии уменьшения качества связи с духовным прототипом  </vt:lpstr>
      <vt:lpstr>Духовная и психологическая безопасность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Философия  древних греков  к духовным практикам  и далее</dc:title>
  <dc:creator>Работа</dc:creator>
  <cp:lastModifiedBy>Peresvet</cp:lastModifiedBy>
  <cp:revision>45</cp:revision>
  <dcterms:created xsi:type="dcterms:W3CDTF">2018-10-23T11:45:11Z</dcterms:created>
  <dcterms:modified xsi:type="dcterms:W3CDTF">2018-10-24T11:50:57Z</dcterms:modified>
</cp:coreProperties>
</file>